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8" r:id="rId2"/>
    <p:sldId id="260" r:id="rId3"/>
    <p:sldId id="264" r:id="rId4"/>
    <p:sldId id="265" r:id="rId5"/>
    <p:sldId id="266" r:id="rId6"/>
    <p:sldId id="268" r:id="rId7"/>
    <p:sldId id="270" r:id="rId8"/>
    <p:sldId id="261" r:id="rId9"/>
    <p:sldId id="262" r:id="rId10"/>
    <p:sldId id="269" r:id="rId11"/>
    <p:sldId id="263" r:id="rId12"/>
    <p:sldId id="267" r:id="rId13"/>
    <p:sldId id="256" r:id="rId14"/>
    <p:sldId id="259" r:id="rId15"/>
    <p:sldId id="273" r:id="rId16"/>
    <p:sldId id="275" r:id="rId17"/>
    <p:sldId id="271" r:id="rId18"/>
    <p:sldId id="279" r:id="rId19"/>
    <p:sldId id="277" r:id="rId20"/>
    <p:sldId id="280" r:id="rId21"/>
    <p:sldId id="272" r:id="rId22"/>
    <p:sldId id="281" r:id="rId23"/>
    <p:sldId id="284" r:id="rId24"/>
    <p:sldId id="282" r:id="rId25"/>
    <p:sldId id="286" r:id="rId26"/>
    <p:sldId id="288" r:id="rId27"/>
    <p:sldId id="278" r:id="rId28"/>
    <p:sldId id="293" r:id="rId29"/>
    <p:sldId id="297" r:id="rId30"/>
    <p:sldId id="295" r:id="rId31"/>
    <p:sldId id="289" r:id="rId32"/>
    <p:sldId id="290" r:id="rId33"/>
    <p:sldId id="291" r:id="rId34"/>
    <p:sldId id="300" r:id="rId35"/>
    <p:sldId id="303" r:id="rId36"/>
    <p:sldId id="304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4" r:id="rId45"/>
    <p:sldId id="315" r:id="rId46"/>
    <p:sldId id="31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510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FEB1EF7-5557-465E-9B47-898F2959967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753E28D-E783-4CB2-A213-9172921E3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81" y="797022"/>
            <a:ext cx="8761413" cy="706964"/>
          </a:xfrm>
        </p:spPr>
        <p:txBody>
          <a:bodyPr/>
          <a:lstStyle/>
          <a:p>
            <a:r>
              <a:rPr lang="en-US" sz="4800" b="1" dirty="0" smtClean="0"/>
              <a:t>Artistic Visual Terminology</a:t>
            </a:r>
            <a:endParaRPr lang="en-US" sz="4800" b="1" dirty="0"/>
          </a:p>
        </p:txBody>
      </p:sp>
      <p:pic>
        <p:nvPicPr>
          <p:cNvPr id="17410" name="Picture 2" descr="http://www.glitters20.com/funny/wp-content/uploads/2013/05/Art-Quotes-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" y="2504209"/>
            <a:ext cx="2820765" cy="39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bestquotesaboutlife.org/wp-content/uploads/quotes-about-life-art-washes-from-the-soul-the-dust-of-every-day-l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504209"/>
            <a:ext cx="2764559" cy="41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encrypted-tbn2.gstatic.com/images?q=tbn:ANd9GcSg6gwr6C1ND6bFxYoFAHoNepiQTsNRoQKJk_o1BCfKXdc5dTK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2504208"/>
            <a:ext cx="3626716" cy="42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107" y="2487016"/>
            <a:ext cx="507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foreground of this visual?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07" y="4873787"/>
            <a:ext cx="463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background of the visual?</a:t>
            </a:r>
            <a:endParaRPr lang="en-US" sz="3600" dirty="0"/>
          </a:p>
        </p:txBody>
      </p:sp>
      <p:pic>
        <p:nvPicPr>
          <p:cNvPr id="6146" name="Picture 2" descr="https://encrypted-tbn3.gstatic.com/images?q=tbn:ANd9GcSOJUSlm4aJJMjN3tdLYRr8-tccYWzqqMSpfP7IzX9Fyqux8_Qv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4" y="1500605"/>
            <a:ext cx="5820644" cy="43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1667" y="2138754"/>
            <a:ext cx="507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foreground of this visual?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07" y="3664038"/>
            <a:ext cx="4636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background of the visual?</a:t>
            </a:r>
            <a:endParaRPr lang="en-US" sz="3200" dirty="0"/>
          </a:p>
        </p:txBody>
      </p:sp>
      <p:pic>
        <p:nvPicPr>
          <p:cNvPr id="5122" name="Picture 2" descr="http://4.bp.blogspot.com/-j3R1Bz0MiJA/Tu4pcNy666I/AAAAAAAACdI/w7SolMNIhBk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3" y="1690688"/>
            <a:ext cx="6810192" cy="44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667" y="5149647"/>
            <a:ext cx="4642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focal point of the visual?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9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653" y="2133693"/>
            <a:ext cx="507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foreground of this visual?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801" y="3639007"/>
            <a:ext cx="4636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background of the visual?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7801" y="5274338"/>
            <a:ext cx="4642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focal point of the visual?</a:t>
            </a:r>
            <a:endParaRPr lang="en-US" sz="3200" dirty="0"/>
          </a:p>
        </p:txBody>
      </p:sp>
      <p:pic>
        <p:nvPicPr>
          <p:cNvPr id="4098" name="Picture 2" descr="http://cdn.picturecorrect.com/wp-content/uploads/2010/03/focal-poi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49" y="1922318"/>
            <a:ext cx="5854088" cy="46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G9sQEMUm1CrI9nwgdm2avIarwKfdakEkw0zwIDjQgBGdDUM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" y="239980"/>
            <a:ext cx="5205476" cy="66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5504" y="239980"/>
            <a:ext cx="2240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521" y="1803042"/>
            <a:ext cx="64780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Sharp curves – as a general rule, bring about a feeling of unease or chaos.</a:t>
            </a:r>
          </a:p>
          <a:p>
            <a:endParaRPr lang="en-US" sz="2400" dirty="0"/>
          </a:p>
          <a:p>
            <a:r>
              <a:rPr lang="en-US" sz="2400" dirty="0" smtClean="0"/>
              <a:t>The character in the painting is screaming, with hands to the face, this alerts the audience to the fact that the character is unhappy - some would even say stressed.  </a:t>
            </a:r>
          </a:p>
          <a:p>
            <a:endParaRPr lang="en-US" sz="2400" dirty="0"/>
          </a:p>
          <a:p>
            <a:r>
              <a:rPr lang="en-US" sz="2400" dirty="0" smtClean="0"/>
              <a:t>When we see the lines used in this painting we can connect the character’s expression to the chaos around him.  </a:t>
            </a:r>
            <a:r>
              <a:rPr lang="en-US" sz="2400" smtClean="0"/>
              <a:t>The audience’s overall </a:t>
            </a:r>
            <a:r>
              <a:rPr lang="en-US" sz="2400" dirty="0" smtClean="0"/>
              <a:t>feeling of this painting, because of these elements, is unease (apprehension)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8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1870" y="79224"/>
            <a:ext cx="2202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497" y="1402663"/>
            <a:ext cx="52417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Straight lines – as a general rule, bring order and a sense of harmony to a painting.</a:t>
            </a:r>
          </a:p>
          <a:p>
            <a:endParaRPr lang="en-US" sz="2800" dirty="0"/>
          </a:p>
          <a:p>
            <a:r>
              <a:rPr lang="en-US" sz="2800" dirty="0" smtClean="0"/>
              <a:t>This painting is of a casual and airy seaside scene.  This peacefulness can be recognized throughout the straight lines used by the artist – the shoreline, buildings, boardwalk, masses of sail boats, trees.  </a:t>
            </a:r>
          </a:p>
        </p:txBody>
      </p:sp>
      <p:pic>
        <p:nvPicPr>
          <p:cNvPr id="2" name="Picture 2" descr="http://www.galleryoilpainting.com/images/boat_pier_landscape_seaside_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0" y="807507"/>
            <a:ext cx="6388358" cy="49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1870" y="79224"/>
            <a:ext cx="2202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497" y="1402663"/>
            <a:ext cx="5241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Jagged lines usually create a sense of fear or doom.  They represent chaos or tensions.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198" name="Picture 6" descr="http://uploads0.wikiart.org/images/ivan-aivazovsky/shipwreck-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904008"/>
            <a:ext cx="6207733" cy="52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5497" y="3221182"/>
            <a:ext cx="5345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this panting we have a ship keeling over in huge fierce waves.  Nearly every part of this picture has sharp jagged lines – this proves the lack of calm in the picture.  The artist uses the sharp lines to create fear.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0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1870" y="79224"/>
            <a:ext cx="2202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497" y="1402663"/>
            <a:ext cx="54199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Gradually </a:t>
            </a:r>
            <a:r>
              <a:rPr lang="en-US" sz="3600" dirty="0"/>
              <a:t>c</a:t>
            </a:r>
            <a:r>
              <a:rPr lang="en-US" sz="3600" dirty="0" smtClean="0"/>
              <a:t>urved (or bending) lines help to create movement in a piece of artwork.</a:t>
            </a:r>
            <a:endParaRPr lang="en-US" sz="36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45497" y="3782291"/>
            <a:ext cx="5345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you see a tree bending in the wind.  Here the curve of the tree helps the audience identify the movement in the painting.</a:t>
            </a:r>
            <a:endParaRPr lang="en-US" sz="3200" dirty="0"/>
          </a:p>
        </p:txBody>
      </p:sp>
      <p:pic>
        <p:nvPicPr>
          <p:cNvPr id="11266" name="Picture 2" descr="https://scontent-lga3-1.xx.fbcdn.net/hphotos-xlf1/v/t34.0-12/12398914_10153264213542944_1165244521_n.jpg?oh=101a7f797af891c21db6f506edc0ddf1&amp;oe=568D72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" y="740943"/>
            <a:ext cx="5773639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073" y="520989"/>
            <a:ext cx="4544291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Which type of lines…</a:t>
            </a:r>
            <a:endParaRPr lang="en-US" sz="6600" b="1" dirty="0"/>
          </a:p>
        </p:txBody>
      </p:sp>
      <p:pic>
        <p:nvPicPr>
          <p:cNvPr id="9218" name="Picture 2" descr="https://scontent-lga3-1.xx.fbcdn.net/hphotos-xpf1/v/t34.0-12/12395646_10153264132427944_1023430141_n.jpg?oh=48d76067d17a4aef6d8f8422d9cd0860&amp;oe=568C9D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1388138"/>
            <a:ext cx="7252854" cy="54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5020" y="520989"/>
            <a:ext cx="4544291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Which type of lines…</a:t>
            </a:r>
            <a:endParaRPr lang="en-US" sz="6600" b="1" dirty="0"/>
          </a:p>
        </p:txBody>
      </p:sp>
      <p:pic>
        <p:nvPicPr>
          <p:cNvPr id="15362" name="Picture 2" descr="http://wallpaperbeta.com/wallpaper_gray/gray_joker_smile_batman_comic_strip_map_rendering_hd-wallpaper-418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65" y="259773"/>
            <a:ext cx="6202097" cy="43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allpaperbeta.com/wallpaper_high_contrast/joker_jack_nicholson_actor_smile_movies_high_contrast_hd-wallpaper-14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6" y="1959509"/>
            <a:ext cx="6857877" cy="51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7418" y="541771"/>
            <a:ext cx="4544291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Which type of lines…</a:t>
            </a:r>
            <a:endParaRPr lang="en-US" sz="6600" b="1" dirty="0"/>
          </a:p>
        </p:txBody>
      </p:sp>
      <p:pic>
        <p:nvPicPr>
          <p:cNvPr id="13314" name="Picture 2" descr="http://api.ning.com/files/HJQfHPrWykZwyo-zmKXvn3OZwZxfHmdRBq0JkNx8qgNdhmFgzDHHzVAonsPMPVwMl67U*tActp5rbxHwS1*DGkA-0Aa4jABh/copyTreePink5.5x8.5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54" y="2161310"/>
            <a:ext cx="6993792" cy="44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1" y="409157"/>
            <a:ext cx="7137400" cy="1325563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FOCAL POINT</a:t>
            </a:r>
            <a:endParaRPr lang="en-US" sz="7200" b="1" dirty="0"/>
          </a:p>
        </p:txBody>
      </p:sp>
      <p:pic>
        <p:nvPicPr>
          <p:cNvPr id="2050" name="Picture 2" descr="https://s-media-cache-ak0.pinimg.com/736x/07/6f/5c/076f5c6de8a4614b0bcc8254ef162c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970399"/>
            <a:ext cx="4495800" cy="50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1651" y="1864612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Focal Point – The main area of interest in a visual.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1651" y="2871235"/>
            <a:ext cx="6108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the baby, who is probably taking her first steps, is the focal point of the picture.</a:t>
            </a:r>
          </a:p>
          <a:p>
            <a:endParaRPr lang="en-US" sz="2800" dirty="0"/>
          </a:p>
          <a:p>
            <a:r>
              <a:rPr lang="en-US" sz="2800" dirty="0" smtClean="0"/>
              <a:t>The background (the yard, gate) is noticed after the baby, and as are the people’s arms and limbs.  Thus the baby is the main focus of this picture.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0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3118" y="531380"/>
            <a:ext cx="4544291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Which type of lines…</a:t>
            </a:r>
            <a:endParaRPr lang="en-US" sz="6600" b="1" dirty="0"/>
          </a:p>
        </p:txBody>
      </p:sp>
      <p:pic>
        <p:nvPicPr>
          <p:cNvPr id="16386" name="Picture 2" descr="http://www.daydaypaint.com/images/Garden/Garden-Oil-Painting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1350025"/>
            <a:ext cx="6979805" cy="55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4" y="1298069"/>
            <a:ext cx="6971433" cy="56512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5855" y="520989"/>
            <a:ext cx="4544291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Which type of lines…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13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81" y="623454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Symmetry</a:t>
            </a:r>
            <a:endParaRPr lang="en-US" sz="6600" b="1" dirty="0"/>
          </a:p>
        </p:txBody>
      </p:sp>
      <p:pic>
        <p:nvPicPr>
          <p:cNvPr id="17410" name="Picture 2" descr="http://thebest3d.com/howler/whatsnew/symmetrical-painting/fa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3" y="1702365"/>
            <a:ext cx="5495636" cy="45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1070264"/>
            <a:ext cx="59020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Symmetry is the ULTIMATE form of balance and creates a true sense of harmony.</a:t>
            </a:r>
          </a:p>
          <a:p>
            <a:endParaRPr lang="en-US" sz="2400" dirty="0"/>
          </a:p>
          <a:p>
            <a:r>
              <a:rPr lang="en-US" sz="2400" dirty="0" smtClean="0"/>
              <a:t>A piece of artwork is symmetrical when both sides of the piece are the same on either side of an imaginary central divide (the mirror point). </a:t>
            </a:r>
          </a:p>
          <a:p>
            <a:endParaRPr lang="en-US" sz="2400" dirty="0"/>
          </a:p>
          <a:p>
            <a:r>
              <a:rPr lang="en-US" sz="2400" dirty="0" smtClean="0"/>
              <a:t>Symmetry can be created vertically, horizontally, or diagonally.</a:t>
            </a:r>
          </a:p>
          <a:p>
            <a:endParaRPr lang="en-US" sz="2400" dirty="0"/>
          </a:p>
          <a:p>
            <a:r>
              <a:rPr lang="en-US" sz="2400" dirty="0" smtClean="0"/>
              <a:t>Here in this painting, if we draw a line down the center of his face we would find that he is symmetrical.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1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Asymmetry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25390" y="706581"/>
            <a:ext cx="62553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Asymmetry is the lack of equality, balance, or harmony.</a:t>
            </a:r>
          </a:p>
          <a:p>
            <a:endParaRPr lang="en-US" sz="3200" dirty="0"/>
          </a:p>
          <a:p>
            <a:r>
              <a:rPr lang="en-US" sz="3200" dirty="0" smtClean="0"/>
              <a:t>Asymmetry is when something is not “matched” across an imaginary central divide.</a:t>
            </a:r>
          </a:p>
          <a:p>
            <a:endParaRPr lang="en-US" sz="3200" dirty="0"/>
          </a:p>
          <a:p>
            <a:r>
              <a:rPr lang="en-US" sz="3200" dirty="0" smtClean="0"/>
              <a:t>In this painting if we fold it in half vertically, horizontally, or diagonally neither of the halves will match.</a:t>
            </a:r>
          </a:p>
          <a:p>
            <a:endParaRPr lang="en-US" sz="2800" dirty="0"/>
          </a:p>
        </p:txBody>
      </p:sp>
      <p:pic>
        <p:nvPicPr>
          <p:cNvPr id="20482" name="Picture 2" descr="https://encrypted-tbn2.gstatic.com/images?q=tbn:ANd9GcRd5ORRw8yCy1_vj7cNCcmTyqjSJpTcbjfPs7639zwnA6Gxu4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8" y="1808019"/>
            <a:ext cx="4795669" cy="48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60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Symmetry or Asymmetry…</a:t>
            </a:r>
            <a:endParaRPr lang="en-US" sz="6000" b="1" dirty="0"/>
          </a:p>
        </p:txBody>
      </p:sp>
      <p:pic>
        <p:nvPicPr>
          <p:cNvPr id="18434" name="Picture 2" descr="http://g03.a.alicdn.com/kf/HTB1MEidJFXXXXaIXpXXq6xXFXXXe/Landscape-artwork-font-b-Pink-b-font-font-b-Floyd-b-font-the-division-bell-sculp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2059318"/>
            <a:ext cx="8767173" cy="47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7274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Symmetry or Asymmetry…</a:t>
            </a:r>
            <a:endParaRPr lang="en-US" sz="6000" b="1" dirty="0"/>
          </a:p>
        </p:txBody>
      </p:sp>
      <p:pic>
        <p:nvPicPr>
          <p:cNvPr id="22532" name="Picture 4" descr="http://www.learnersonline.com/wp-content/uploads/2013/12/artbalan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44" y="2157411"/>
            <a:ext cx="6598227" cy="51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2739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Symmetry or Asymmetry…</a:t>
            </a:r>
            <a:endParaRPr lang="en-US" sz="6000" b="1" dirty="0"/>
          </a:p>
        </p:txBody>
      </p:sp>
      <p:pic>
        <p:nvPicPr>
          <p:cNvPr id="23554" name="Picture 2" descr="http://cx.aos.ask.com/question/aq/700px-394px/formal-balance_b1ea74a7d06f8c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2409681"/>
            <a:ext cx="8662265" cy="48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33" y="0"/>
            <a:ext cx="5808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Balance</a:t>
            </a:r>
            <a:endParaRPr lang="en-US" sz="8000" b="1" dirty="0"/>
          </a:p>
        </p:txBody>
      </p:sp>
      <p:pic>
        <p:nvPicPr>
          <p:cNvPr id="14340" name="Picture 4" descr="https://encrypted-tbn2.gstatic.com/images?q=tbn:ANd9GcT-mfAwVi5NVaBEYMRxQ-PIXeU0FXpQ5eOlUlB8_LuDs-6DsJEn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" y="1548245"/>
            <a:ext cx="5919851" cy="44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4447" y="736006"/>
            <a:ext cx="548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Balance is the arrangement of shapes and </a:t>
            </a:r>
            <a:r>
              <a:rPr lang="en-US" sz="3600" dirty="0" err="1" smtClean="0"/>
              <a:t>colours</a:t>
            </a:r>
            <a:r>
              <a:rPr lang="en-US" sz="3600" dirty="0" smtClean="0"/>
              <a:t> within a piece of art.</a:t>
            </a:r>
          </a:p>
          <a:p>
            <a:r>
              <a:rPr lang="en-US" sz="3600" dirty="0" smtClean="0"/>
              <a:t>Here the large orange flowers balance the picture.  Since there is one on either side, the picture does not seem unbalanced or lacking harmony.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59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33" y="0"/>
            <a:ext cx="835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Balanced or not?</a:t>
            </a:r>
            <a:endParaRPr lang="en-US" sz="8000" b="1" dirty="0"/>
          </a:p>
        </p:txBody>
      </p:sp>
      <p:pic>
        <p:nvPicPr>
          <p:cNvPr id="1028" name="Picture 4" descr="https://encrypted-tbn2.gstatic.com/images?q=tbn:ANd9GcS5nndk5c5KULnAXEpoiKy4yvFKJEl2wWipSScDYoSLHi9i01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3" y="2009343"/>
            <a:ext cx="6120823" cy="40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33" y="0"/>
            <a:ext cx="835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Balanced or not?</a:t>
            </a:r>
            <a:endParaRPr lang="en-US" sz="8000" b="1" dirty="0"/>
          </a:p>
        </p:txBody>
      </p:sp>
      <p:pic>
        <p:nvPicPr>
          <p:cNvPr id="1026" name="Picture 2" descr="http://cdn.digital-photo-secrets.com/images/jellybean-red-yellow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7" y="1639309"/>
            <a:ext cx="5596082" cy="41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7033" y="2493031"/>
            <a:ext cx="34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Focal Point?</a:t>
            </a:r>
          </a:p>
        </p:txBody>
      </p:sp>
      <p:pic>
        <p:nvPicPr>
          <p:cNvPr id="1026" name="Picture 2" descr="https://encrypted-tbn0.gstatic.com/images?q=tbn:ANd9GcTFcaqvzUVGfsFA1blmXcPGLy6jsNkjccILGeRejEl6isd1zM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28" y="1690688"/>
            <a:ext cx="5767123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33" y="0"/>
            <a:ext cx="835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Balanced or not?</a:t>
            </a:r>
            <a:endParaRPr lang="en-US" sz="8000" b="1" dirty="0"/>
          </a:p>
        </p:txBody>
      </p:sp>
      <p:pic>
        <p:nvPicPr>
          <p:cNvPr id="3074" name="Picture 2" descr="http://www.local-social.net/wp-content/uploads/2012/07/doo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82" y="1866466"/>
            <a:ext cx="6790170" cy="45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6289" y="0"/>
            <a:ext cx="2409967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Colour</a:t>
            </a:r>
            <a:endParaRPr lang="en-US" sz="6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815" y="900297"/>
            <a:ext cx="11764370" cy="187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normalizeH="0" baseline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rebuchet MS" panose="020B0603020202020204" pitchFamily="34" charset="0"/>
              </a:rPr>
              <a:t>Red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                         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</a:b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Red is optimistic, a vital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colour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of activity, heat, movement, struggle, </a:t>
            </a:r>
            <a:r>
              <a:rPr lang="en-US" alt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and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passionate. It is the most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expressive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colour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associated with fullness of life, courage, sacrifice, love, strong emotions and acts of passion. 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815" y="2643433"/>
            <a:ext cx="117643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07510"/>
                </a:solidFill>
                <a:latin typeface="Trebuchet MS" panose="020B0603020202020204" pitchFamily="34" charset="0"/>
              </a:rPr>
              <a:t>Orange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Orange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is a bright, shiny, warm </a:t>
            </a:r>
            <a:r>
              <a:rPr lang="en-US" sz="2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colour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 of fire and sun. It is associated with sunrise or sunset, delicious fruits such as apricots, mandarins,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oranges. It can symbolizes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courage and sacrifice.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It is an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emotional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stimulant, orange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reflects warmth, generosity, it is light and playful. 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213815" y="4804911"/>
            <a:ext cx="117643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CF600"/>
                </a:solidFill>
                <a:latin typeface="Trebuchet MS" panose="020B0603020202020204" pitchFamily="34" charset="0"/>
              </a:rPr>
              <a:t>Yellow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Yellow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is the </a:t>
            </a:r>
            <a:r>
              <a:rPr lang="en-US" sz="2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colour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 of sun,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light,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and optimism, which stimulates, activates and frees from fear. It retains the alertness and promotes concentration, symbolizes the creativity and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wisdom.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14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187" y="641723"/>
            <a:ext cx="2599465" cy="706964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Colour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204716" y="1100029"/>
            <a:ext cx="116415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rebuchet MS" panose="020B0603020202020204" pitchFamily="34" charset="0"/>
              </a:rPr>
              <a:t>Green</a:t>
            </a:r>
          </a:p>
          <a:p>
            <a:r>
              <a:rPr lang="en-US" sz="26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Green has two sides.  It can symbolize nature and the natural aspects of life resulting in a calming effect, but it can also represent jealousy and greed.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716" y="2885945"/>
            <a:ext cx="116415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Trebuchet MS" panose="020B0603020202020204" pitchFamily="34" charset="0"/>
              </a:rPr>
              <a:t>Blue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 nature, blue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is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widespread like 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in the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sky</a:t>
            </a:r>
            <a:r>
              <a:rPr lang="en-US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, which is reflected in the water. The symbolism of blue: wisdom, intelligence, immortality, 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infinity. It represents a fresh atmosphere, transparency, distance, and quiet.  They say it is the </a:t>
            </a:r>
            <a:r>
              <a:rPr lang="en-US" sz="2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colour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of peace and rest.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204716" y="5223423"/>
            <a:ext cx="11641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rebuchet MS" panose="020B0603020202020204" pitchFamily="34" charset="0"/>
              </a:rPr>
              <a:t>Purple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2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Purple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is the </a:t>
            </a:r>
            <a:r>
              <a:rPr lang="en-US" sz="2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colour</a:t>
            </a:r>
            <a:r>
              <a:rPr lang="en-US" sz="2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of royalty; it represents the high life, riches and jewels, and nobility.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79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480" y="477982"/>
            <a:ext cx="2409967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Colour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462009" y="1419081"/>
            <a:ext cx="114777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White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White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is the </a:t>
            </a:r>
            <a:r>
              <a:rPr lang="en-US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colour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of 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clarity.  It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symbolizes 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innocence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and purity, as well as a new 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beginning or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rebirth. 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It </a:t>
            </a: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is also a symbol of divinity, perfection, pride, kindness and the eternal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8491" y="4155310"/>
            <a:ext cx="114777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Trebuchet MS" panose="020B0603020202020204" pitchFamily="34" charset="0"/>
              </a:rPr>
              <a:t>Black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Black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is the </a:t>
            </a:r>
            <a:r>
              <a:rPr lang="en-US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colour</a:t>
            </a:r>
            <a:r>
              <a:rPr lang="en-US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of doom and death.  It symbolizes fear and destruction, as well as “the end”.  It may also represent evil forces, greed, sadness, and depression.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1" y="89618"/>
            <a:ext cx="6755802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Scale</a:t>
            </a:r>
            <a:endParaRPr lang="en-US" sz="6000" b="1" dirty="0"/>
          </a:p>
        </p:txBody>
      </p:sp>
      <p:pic>
        <p:nvPicPr>
          <p:cNvPr id="10242" name="Picture 2" descr="http://media.tumblr.com/tumblr_mdlow6VfQr1ry3t3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42" y="1767550"/>
            <a:ext cx="6400800" cy="51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34" y="382648"/>
            <a:ext cx="51851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 dirty="0" smtClean="0">
                <a:solidFill>
                  <a:schemeClr val="accent6"/>
                </a:solidFill>
              </a:rPr>
              <a:t>Some artist play with </a:t>
            </a:r>
            <a:r>
              <a:rPr lang="en-US" sz="2400" b="1" dirty="0">
                <a:solidFill>
                  <a:schemeClr val="accent6"/>
                </a:solidFill>
              </a:rPr>
              <a:t>s</a:t>
            </a:r>
            <a:r>
              <a:rPr lang="en-US" sz="2400" b="1" dirty="0" smtClean="0">
                <a:solidFill>
                  <a:schemeClr val="accent6"/>
                </a:solidFill>
              </a:rPr>
              <a:t>cale – size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Here we see a </a:t>
            </a:r>
            <a:r>
              <a:rPr lang="en-US" sz="2400" b="1" dirty="0"/>
              <a:t>P</a:t>
            </a:r>
            <a:r>
              <a:rPr lang="en-US" sz="2400" b="1" dirty="0" smtClean="0"/>
              <a:t>ringles tube that is appropriate in scale (compared to the real world) and two people who do not seem to be appropriately scaled due to their distance from the camera.</a:t>
            </a:r>
          </a:p>
          <a:p>
            <a:endParaRPr lang="en-US" sz="2400" b="1" dirty="0"/>
          </a:p>
          <a:p>
            <a:r>
              <a:rPr lang="en-US" sz="2400" b="1" dirty="0" smtClean="0"/>
              <a:t>The artist (photographer) has used distance to alter this picture.  The people appear smaller than the </a:t>
            </a:r>
            <a:r>
              <a:rPr lang="en-US" sz="2400" b="1" dirty="0"/>
              <a:t>P</a:t>
            </a:r>
            <a:r>
              <a:rPr lang="en-US" sz="2400" b="1" dirty="0" smtClean="0"/>
              <a:t>ringles tube.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5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198870"/>
            <a:ext cx="2279073" cy="1325563"/>
          </a:xfrm>
        </p:spPr>
        <p:txBody>
          <a:bodyPr/>
          <a:lstStyle/>
          <a:p>
            <a:r>
              <a:rPr lang="en-US" b="1" dirty="0" smtClean="0"/>
              <a:t>Texture</a:t>
            </a:r>
            <a:endParaRPr lang="en-US" b="1" dirty="0"/>
          </a:p>
        </p:txBody>
      </p:sp>
      <p:pic>
        <p:nvPicPr>
          <p:cNvPr id="2050" name="Picture 2" descr="http://art-educ4kids.weebly.com/uploads/8/9/6/9/8969100/9514685.jpg?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3" y="1358340"/>
            <a:ext cx="5947063" cy="51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673" y="505530"/>
            <a:ext cx="56630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Texture is the effective use of lines and dots in visual images which can be “felt” with the eyes; rough or smoothness.</a:t>
            </a:r>
          </a:p>
          <a:p>
            <a:endParaRPr lang="en-US" sz="2800" dirty="0"/>
          </a:p>
          <a:p>
            <a:r>
              <a:rPr lang="en-US" sz="2800" dirty="0" smtClean="0"/>
              <a:t>Texture is achieved by the use of line, shading, and </a:t>
            </a:r>
            <a:r>
              <a:rPr lang="en-US" sz="2800" dirty="0" err="1" smtClean="0"/>
              <a:t>colour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Here there is ACTUAL TEXTURE in the sky (created by excess paint – the canvas will not be smooth) adds depth to the painting.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02" y="626737"/>
            <a:ext cx="4351025" cy="711014"/>
          </a:xfrm>
        </p:spPr>
        <p:txBody>
          <a:bodyPr/>
          <a:lstStyle/>
          <a:p>
            <a:r>
              <a:rPr lang="en-US" b="1" dirty="0" smtClean="0"/>
              <a:t>Texture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95559" y="1140311"/>
            <a:ext cx="5013156" cy="5443369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Here there is VISUAL TEXTURE (created with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and shading – the canvas would be </a:t>
            </a:r>
            <a:r>
              <a:rPr lang="en-US" sz="2800" dirty="0" smtClean="0">
                <a:solidFill>
                  <a:schemeClr val="tx1"/>
                </a:solidFill>
              </a:rPr>
              <a:t>smooth). </a:t>
            </a:r>
            <a:r>
              <a:rPr lang="en-US" sz="2800" dirty="0">
                <a:solidFill>
                  <a:schemeClr val="tx1"/>
                </a:solidFill>
              </a:rPr>
              <a:t>adds royalty to the painting – a true sense of riches. </a:t>
            </a:r>
          </a:p>
          <a:p>
            <a:endParaRPr lang="en-US" dirty="0"/>
          </a:p>
        </p:txBody>
      </p:sp>
      <p:pic>
        <p:nvPicPr>
          <p:cNvPr id="3074" name="Picture 2" descr="https://figures.boundless.com/15721/raw/560px-jan-van-eyck-0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6" y="1244735"/>
            <a:ext cx="5334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55" y="572943"/>
            <a:ext cx="5063836" cy="1325563"/>
          </a:xfrm>
        </p:spPr>
        <p:txBody>
          <a:bodyPr/>
          <a:lstStyle/>
          <a:p>
            <a:r>
              <a:rPr lang="en-US" b="1" dirty="0" smtClean="0"/>
              <a:t>Texture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8537" y="2553133"/>
            <a:ext cx="5060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type of texture can be identified in this painting?  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What does the texture create in this painting?</a:t>
            </a:r>
            <a:endParaRPr lang="en-US" sz="3200" dirty="0"/>
          </a:p>
        </p:txBody>
      </p:sp>
      <p:pic>
        <p:nvPicPr>
          <p:cNvPr id="5122" name="Picture 2" descr="https://s-media-cache-ak0.pinimg.com/736x/2f/5e/81/2f5e81042fb44550b7b7467154c18d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8" y="720830"/>
            <a:ext cx="5008707" cy="57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Form/ Genre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073" y="2872390"/>
            <a:ext cx="118549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Form/ Genre is the category that a piece of artwork falls into.</a:t>
            </a:r>
          </a:p>
          <a:p>
            <a:endParaRPr lang="en-US" sz="3600" dirty="0"/>
          </a:p>
          <a:p>
            <a:r>
              <a:rPr lang="en-US" sz="3600" dirty="0" smtClean="0"/>
              <a:t>There are 100s of categories. Here are a few: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980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65" y="796891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www.shapecollage.com/collages/collage-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6" y="0"/>
            <a:ext cx="6309769" cy="76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280" y="4407470"/>
            <a:ext cx="359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Collage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976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107" y="2487016"/>
            <a:ext cx="507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Focal Point?</a:t>
            </a:r>
          </a:p>
        </p:txBody>
      </p:sp>
      <p:pic>
        <p:nvPicPr>
          <p:cNvPr id="2050" name="Picture 2" descr="http://3.bp.blogspot.com/-r4j7qHplzRQ/Tc1gI9LCtYI/AAAAAAAADYw/G2c2ATLBey8/s1600/contra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84" y="758537"/>
            <a:ext cx="3747239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005" y="3270448"/>
            <a:ext cx="3593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Drawing / Sketch</a:t>
            </a:r>
            <a:endParaRPr lang="en-US" sz="6600" dirty="0"/>
          </a:p>
        </p:txBody>
      </p:sp>
      <p:pic>
        <p:nvPicPr>
          <p:cNvPr id="8194" name="Picture 2" descr="https://s-media-cache-ak0.pinimg.com/236x/2e/53/89/2e5389910f88bb83246f85b5362cb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43" y="402104"/>
            <a:ext cx="4674608" cy="61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126" y="1253064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759" y="4407470"/>
            <a:ext cx="3593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Graffiti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4" y="664750"/>
            <a:ext cx="4291444" cy="57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93" y="1461909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1708" y="4558920"/>
            <a:ext cx="4046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Cartoons</a:t>
            </a:r>
            <a:endParaRPr lang="en-US" sz="6600" dirty="0"/>
          </a:p>
        </p:txBody>
      </p:sp>
      <p:pic>
        <p:nvPicPr>
          <p:cNvPr id="10242" name="Picture 2" descr="http://i.dailymail.co.uk/i/pix/2013/11/11/article-2500617-007F32C500000258-970_306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732849"/>
            <a:ext cx="4192443" cy="57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4" y="1734769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726" y="4018593"/>
            <a:ext cx="4774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Caricature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23" y="1623441"/>
            <a:ext cx="42862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26" y="1326826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3663" y="4101720"/>
            <a:ext cx="4109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Painting</a:t>
            </a:r>
            <a:endParaRPr lang="en-US" sz="6600" dirty="0"/>
          </a:p>
        </p:txBody>
      </p:sp>
      <p:pic>
        <p:nvPicPr>
          <p:cNvPr id="13314" name="Picture 2" descr="https://encrypted-tbn2.gstatic.com/images?q=tbn:ANd9GcRkMYKfjXRfFWVdNEK45W9SrbtO1KdbxSIZPXH9jHyELtMaOw5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64" y="727677"/>
            <a:ext cx="4380329" cy="57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90" y="0"/>
            <a:ext cx="4351025" cy="2283824"/>
          </a:xfrm>
        </p:spPr>
        <p:txBody>
          <a:bodyPr/>
          <a:lstStyle/>
          <a:p>
            <a:r>
              <a:rPr lang="en-US" sz="4800" b="1" dirty="0" smtClean="0"/>
              <a:t>Form/ Genre</a:t>
            </a:r>
            <a:endParaRPr lang="en-US" sz="4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190" y="4407470"/>
            <a:ext cx="4109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Mosaic</a:t>
            </a:r>
            <a:endParaRPr lang="en-US" sz="6600" dirty="0"/>
          </a:p>
        </p:txBody>
      </p:sp>
      <p:pic>
        <p:nvPicPr>
          <p:cNvPr id="14340" name="Picture 4" descr="https://encrypted-tbn2.gstatic.com/images?q=tbn:ANd9GcRheFlQougDdaPswUmFGITgDzDYD1MztMWV9u2XtzHtcAE_ZUR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1663554"/>
            <a:ext cx="7228109" cy="48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05" y="633692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6766" y="4657745"/>
            <a:ext cx="5597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Photography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621924"/>
            <a:ext cx="6659689" cy="40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93" y="559141"/>
            <a:ext cx="4351025" cy="228382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Form/ Genre</a:t>
            </a:r>
            <a:endParaRPr lang="en-US" sz="6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7520" y="4775965"/>
            <a:ext cx="4659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Sculpture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9" y="1937722"/>
            <a:ext cx="6389641" cy="43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107" y="2487016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Focal Point?</a:t>
            </a:r>
          </a:p>
        </p:txBody>
      </p:sp>
      <p:pic>
        <p:nvPicPr>
          <p:cNvPr id="3074" name="Picture 2" descr="http://cdn.digital-photo-secrets.com/images/twofocalpoints_boys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9" y="1466128"/>
            <a:ext cx="5855854" cy="38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8107" y="2487016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Focal Point?</a:t>
            </a:r>
          </a:p>
        </p:txBody>
      </p:sp>
      <p:pic>
        <p:nvPicPr>
          <p:cNvPr id="5122" name="Picture 2" descr="http://40.media.tumblr.com/01ede1ded47c55de206957c2566cb69c/tumblr_mifx0c1VSS1s3udol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34" y="1589809"/>
            <a:ext cx="6549058" cy="43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394" y="2455844"/>
            <a:ext cx="507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Focal Point?</a:t>
            </a:r>
          </a:p>
        </p:txBody>
      </p:sp>
      <p:pic>
        <p:nvPicPr>
          <p:cNvPr id="7170" name="Picture 2" descr="https://mayhemandmuse.com/wp-content/uploads/2012/05/lion-leaopard-aardvark-humming-bird-bee-digital-art-design-photoshop-painting-ani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6" y="2255881"/>
            <a:ext cx="8457326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17" y="135650"/>
            <a:ext cx="11308333" cy="19431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FOREGROUND/ BACKGROUND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7" y="1450775"/>
            <a:ext cx="4438650" cy="5653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750" y="2214400"/>
            <a:ext cx="661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Foreground – the part of the visual that is nearest the viewer.</a:t>
            </a:r>
          </a:p>
          <a:p>
            <a:endParaRPr lang="en-US" sz="2800" dirty="0"/>
          </a:p>
          <a:p>
            <a:r>
              <a:rPr lang="en-US" sz="2800" dirty="0" smtClean="0"/>
              <a:t>Background – the part of the visual that is furthest away from the viewer.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38750" y="4732470"/>
            <a:ext cx="661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the German Sheppard is in the foreground of this visual, while the garden (shrubs and flowers) are the background.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4597757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What Is …</a:t>
            </a:r>
            <a:endParaRPr lang="en-US" sz="8000" b="1" dirty="0"/>
          </a:p>
        </p:txBody>
      </p:sp>
      <p:pic>
        <p:nvPicPr>
          <p:cNvPr id="4098" name="Picture 2" descr="http://3.bp.blogspot.com/-FR6yXwuRSYU/Tt4pAXj4kTI/AAAAAAAAAC0/opeBgZ9b13M/s1600/IMG_1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3" y="1133339"/>
            <a:ext cx="5578003" cy="4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07" y="2487016"/>
            <a:ext cx="507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foreground of this visual?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47" y="4853005"/>
            <a:ext cx="463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background of the visual?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03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1080</TotalTime>
  <Words>1156</Words>
  <Application>Microsoft Office PowerPoint</Application>
  <PresentationFormat>Widescreen</PresentationFormat>
  <Paragraphs>143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Century Gothic</vt:lpstr>
      <vt:lpstr>Trebuchet MS</vt:lpstr>
      <vt:lpstr>Wingdings 3</vt:lpstr>
      <vt:lpstr>Ion Boardroom</vt:lpstr>
      <vt:lpstr>Artistic Visual Terminology</vt:lpstr>
      <vt:lpstr>FOCAL POINT</vt:lpstr>
      <vt:lpstr>What Is …</vt:lpstr>
      <vt:lpstr>What Is …</vt:lpstr>
      <vt:lpstr>What Is …</vt:lpstr>
      <vt:lpstr>What Is …</vt:lpstr>
      <vt:lpstr>What Is …</vt:lpstr>
      <vt:lpstr>FOREGROUND/ BACKGROUND</vt:lpstr>
      <vt:lpstr>What Is …</vt:lpstr>
      <vt:lpstr>What Is …</vt:lpstr>
      <vt:lpstr>What Is …</vt:lpstr>
      <vt:lpstr>What Is …</vt:lpstr>
      <vt:lpstr>PowerPoint Presentation</vt:lpstr>
      <vt:lpstr>PowerPoint Presentation</vt:lpstr>
      <vt:lpstr>PowerPoint Presentation</vt:lpstr>
      <vt:lpstr>PowerPoint Presentation</vt:lpstr>
      <vt:lpstr>Which type of lines…</vt:lpstr>
      <vt:lpstr>Which type of lines…</vt:lpstr>
      <vt:lpstr>Which type of lines…</vt:lpstr>
      <vt:lpstr>Which type of lines…</vt:lpstr>
      <vt:lpstr>Which type of lines…</vt:lpstr>
      <vt:lpstr>Symmetry</vt:lpstr>
      <vt:lpstr>Asymmetry</vt:lpstr>
      <vt:lpstr>Symmetry or Asymmetry…</vt:lpstr>
      <vt:lpstr>Symmetry or Asymmetry…</vt:lpstr>
      <vt:lpstr>Symmetry or Asymmetry…</vt:lpstr>
      <vt:lpstr>PowerPoint Presentation</vt:lpstr>
      <vt:lpstr>PowerPoint Presentation</vt:lpstr>
      <vt:lpstr>PowerPoint Presentation</vt:lpstr>
      <vt:lpstr>PowerPoint Presentation</vt:lpstr>
      <vt:lpstr>Colour</vt:lpstr>
      <vt:lpstr>Colour</vt:lpstr>
      <vt:lpstr>Colour</vt:lpstr>
      <vt:lpstr>Scale</vt:lpstr>
      <vt:lpstr>Texture</vt:lpstr>
      <vt:lpstr>Texture</vt:lpstr>
      <vt:lpstr>Texture</vt:lpstr>
      <vt:lpstr>Form/ Genre</vt:lpstr>
      <vt:lpstr>Form/ Genre</vt:lpstr>
      <vt:lpstr>Form/ Genre</vt:lpstr>
      <vt:lpstr>Form/ Genre</vt:lpstr>
      <vt:lpstr>Form/ Genre</vt:lpstr>
      <vt:lpstr>Form/ Genre</vt:lpstr>
      <vt:lpstr>Form/ Genre</vt:lpstr>
      <vt:lpstr>Form/ Genre</vt:lpstr>
      <vt:lpstr>Form/ Genre</vt:lpstr>
      <vt:lpstr>Form/ Genre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Ayla Ruttgaizer</dc:creator>
  <cp:lastModifiedBy>Chaulk Carolyn</cp:lastModifiedBy>
  <cp:revision>31</cp:revision>
  <dcterms:created xsi:type="dcterms:W3CDTF">2015-12-21T02:02:41Z</dcterms:created>
  <dcterms:modified xsi:type="dcterms:W3CDTF">2017-01-04T14:57:21Z</dcterms:modified>
</cp:coreProperties>
</file>