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7" r:id="rId4"/>
    <p:sldId id="268" r:id="rId5"/>
    <p:sldId id="269" r:id="rId6"/>
    <p:sldId id="270" r:id="rId7"/>
    <p:sldId id="271" r:id="rId8"/>
    <p:sldId id="258" r:id="rId9"/>
    <p:sldId id="259" r:id="rId10"/>
    <p:sldId id="260" r:id="rId11"/>
    <p:sldId id="261" r:id="rId12"/>
    <p:sldId id="262" r:id="rId13"/>
    <p:sldId id="263" r:id="rId14"/>
    <p:sldId id="264" r:id="rId15"/>
    <p:sldId id="266" r:id="rId16"/>
    <p:sldId id="265"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14668-664C-4D9D-9FA8-DC604B9DC8E7}" type="datetimeFigureOut">
              <a:rPr lang="en-CA" smtClean="0"/>
              <a:pPr/>
              <a:t>20/10/2016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38017-18B0-450E-B347-B6DC035B5856}" type="slidenum">
              <a:rPr lang="en-CA" smtClean="0"/>
              <a:pPr/>
              <a:t>‹#›</a:t>
            </a:fld>
            <a:endParaRPr lang="en-CA"/>
          </a:p>
        </p:txBody>
      </p:sp>
    </p:spTree>
    <p:extLst>
      <p:ext uri="{BB962C8B-B14F-4D97-AF65-F5344CB8AC3E}">
        <p14:creationId xmlns:p14="http://schemas.microsoft.com/office/powerpoint/2010/main" val="25310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a:t>
            </a:fld>
            <a:endParaRPr lang="en-CA"/>
          </a:p>
        </p:txBody>
      </p:sp>
    </p:spTree>
    <p:extLst>
      <p:ext uri="{BB962C8B-B14F-4D97-AF65-F5344CB8AC3E}">
        <p14:creationId xmlns:p14="http://schemas.microsoft.com/office/powerpoint/2010/main" val="273036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10</a:t>
            </a:fld>
            <a:endParaRPr lang="en-CA"/>
          </a:p>
        </p:txBody>
      </p:sp>
    </p:spTree>
    <p:extLst>
      <p:ext uri="{BB962C8B-B14F-4D97-AF65-F5344CB8AC3E}">
        <p14:creationId xmlns:p14="http://schemas.microsoft.com/office/powerpoint/2010/main" val="3521945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11</a:t>
            </a:fld>
            <a:endParaRPr lang="en-CA"/>
          </a:p>
        </p:txBody>
      </p:sp>
    </p:spTree>
    <p:extLst>
      <p:ext uri="{BB962C8B-B14F-4D97-AF65-F5344CB8AC3E}">
        <p14:creationId xmlns:p14="http://schemas.microsoft.com/office/powerpoint/2010/main" val="947092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12</a:t>
            </a:fld>
            <a:endParaRPr lang="en-CA"/>
          </a:p>
        </p:txBody>
      </p:sp>
    </p:spTree>
    <p:extLst>
      <p:ext uri="{BB962C8B-B14F-4D97-AF65-F5344CB8AC3E}">
        <p14:creationId xmlns:p14="http://schemas.microsoft.com/office/powerpoint/2010/main" val="1165979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13</a:t>
            </a:fld>
            <a:endParaRPr lang="en-CA"/>
          </a:p>
        </p:txBody>
      </p:sp>
    </p:spTree>
    <p:extLst>
      <p:ext uri="{BB962C8B-B14F-4D97-AF65-F5344CB8AC3E}">
        <p14:creationId xmlns:p14="http://schemas.microsoft.com/office/powerpoint/2010/main" val="713404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14</a:t>
            </a:fld>
            <a:endParaRPr lang="en-CA"/>
          </a:p>
        </p:txBody>
      </p:sp>
    </p:spTree>
    <p:extLst>
      <p:ext uri="{BB962C8B-B14F-4D97-AF65-F5344CB8AC3E}">
        <p14:creationId xmlns:p14="http://schemas.microsoft.com/office/powerpoint/2010/main" val="11294175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15</a:t>
            </a:fld>
            <a:endParaRPr lang="en-CA"/>
          </a:p>
        </p:txBody>
      </p:sp>
    </p:spTree>
    <p:extLst>
      <p:ext uri="{BB962C8B-B14F-4D97-AF65-F5344CB8AC3E}">
        <p14:creationId xmlns:p14="http://schemas.microsoft.com/office/powerpoint/2010/main" val="3972928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16</a:t>
            </a:fld>
            <a:endParaRPr lang="en-CA"/>
          </a:p>
        </p:txBody>
      </p:sp>
    </p:spTree>
    <p:extLst>
      <p:ext uri="{BB962C8B-B14F-4D97-AF65-F5344CB8AC3E}">
        <p14:creationId xmlns:p14="http://schemas.microsoft.com/office/powerpoint/2010/main" val="1990402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17</a:t>
            </a:fld>
            <a:endParaRPr lang="en-CA"/>
          </a:p>
        </p:txBody>
      </p:sp>
    </p:spTree>
    <p:extLst>
      <p:ext uri="{BB962C8B-B14F-4D97-AF65-F5344CB8AC3E}">
        <p14:creationId xmlns:p14="http://schemas.microsoft.com/office/powerpoint/2010/main" val="3806906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18</a:t>
            </a:fld>
            <a:endParaRPr lang="en-CA"/>
          </a:p>
        </p:txBody>
      </p:sp>
    </p:spTree>
    <p:extLst>
      <p:ext uri="{BB962C8B-B14F-4D97-AF65-F5344CB8AC3E}">
        <p14:creationId xmlns:p14="http://schemas.microsoft.com/office/powerpoint/2010/main" val="2518814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2</a:t>
            </a:fld>
            <a:endParaRPr lang="en-CA"/>
          </a:p>
        </p:txBody>
      </p:sp>
    </p:spTree>
    <p:extLst>
      <p:ext uri="{BB962C8B-B14F-4D97-AF65-F5344CB8AC3E}">
        <p14:creationId xmlns:p14="http://schemas.microsoft.com/office/powerpoint/2010/main" val="1709907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3</a:t>
            </a:fld>
            <a:endParaRPr lang="en-CA"/>
          </a:p>
        </p:txBody>
      </p:sp>
    </p:spTree>
    <p:extLst>
      <p:ext uri="{BB962C8B-B14F-4D97-AF65-F5344CB8AC3E}">
        <p14:creationId xmlns:p14="http://schemas.microsoft.com/office/powerpoint/2010/main" val="2255025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4</a:t>
            </a:fld>
            <a:endParaRPr lang="en-CA"/>
          </a:p>
        </p:txBody>
      </p:sp>
    </p:spTree>
    <p:extLst>
      <p:ext uri="{BB962C8B-B14F-4D97-AF65-F5344CB8AC3E}">
        <p14:creationId xmlns:p14="http://schemas.microsoft.com/office/powerpoint/2010/main" val="3881970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5</a:t>
            </a:fld>
            <a:endParaRPr lang="en-CA"/>
          </a:p>
        </p:txBody>
      </p:sp>
    </p:spTree>
    <p:extLst>
      <p:ext uri="{BB962C8B-B14F-4D97-AF65-F5344CB8AC3E}">
        <p14:creationId xmlns:p14="http://schemas.microsoft.com/office/powerpoint/2010/main" val="4079602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6</a:t>
            </a:fld>
            <a:endParaRPr lang="en-CA"/>
          </a:p>
        </p:txBody>
      </p:sp>
    </p:spTree>
    <p:extLst>
      <p:ext uri="{BB962C8B-B14F-4D97-AF65-F5344CB8AC3E}">
        <p14:creationId xmlns:p14="http://schemas.microsoft.com/office/powerpoint/2010/main" val="1004656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7</a:t>
            </a:fld>
            <a:endParaRPr lang="en-CA"/>
          </a:p>
        </p:txBody>
      </p:sp>
    </p:spTree>
    <p:extLst>
      <p:ext uri="{BB962C8B-B14F-4D97-AF65-F5344CB8AC3E}">
        <p14:creationId xmlns:p14="http://schemas.microsoft.com/office/powerpoint/2010/main" val="279940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8</a:t>
            </a:fld>
            <a:endParaRPr lang="en-CA"/>
          </a:p>
        </p:txBody>
      </p:sp>
    </p:spTree>
    <p:extLst>
      <p:ext uri="{BB962C8B-B14F-4D97-AF65-F5344CB8AC3E}">
        <p14:creationId xmlns:p14="http://schemas.microsoft.com/office/powerpoint/2010/main" val="537274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75838017-18B0-450E-B347-B6DC035B5856}" type="slidenum">
              <a:rPr lang="en-CA" smtClean="0"/>
              <a:pPr/>
              <a:t>9</a:t>
            </a:fld>
            <a:endParaRPr lang="en-CA"/>
          </a:p>
        </p:txBody>
      </p:sp>
    </p:spTree>
    <p:extLst>
      <p:ext uri="{BB962C8B-B14F-4D97-AF65-F5344CB8AC3E}">
        <p14:creationId xmlns:p14="http://schemas.microsoft.com/office/powerpoint/2010/main" val="1679686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D54F110-4639-4F54-9204-85123CDA8D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4F110-4639-4F54-9204-85123CDA8DE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4F110-4639-4F54-9204-85123CDA8D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849CBE-15E1-4055-BC90-5A186C8BEA39}" type="datetimeFigureOut">
              <a:rPr lang="en-US" smtClean="0"/>
              <a:pPr/>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D54F110-4639-4F54-9204-85123CDA8DE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849CBE-15E1-4055-BC90-5A186C8BEA39}" type="datetimeFigureOut">
              <a:rPr lang="en-US" smtClean="0"/>
              <a:pPr/>
              <a:t>10/20/2016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54F110-4639-4F54-9204-85123CDA8DE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Analysis Notes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b="1" u="sng" dirty="0" smtClean="0"/>
              <a:t>Argumentative/Persuasive</a:t>
            </a:r>
            <a:r>
              <a:rPr lang="en-US" dirty="0" smtClean="0"/>
              <a:t>: essays that argue for or against a topic and may contain a call to action.  It tries to win the reader over to an idea or point of view.</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Common Terms used to analyze essays: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b="1" dirty="0" smtClean="0"/>
              <a:t>Purpose</a:t>
            </a:r>
            <a:r>
              <a:rPr lang="en-US" dirty="0" smtClean="0"/>
              <a:t>:  The reason an author writes an essay.  For example, purpose could be: to entertain, to create awareness, to analyze, to explain…</a:t>
            </a:r>
          </a:p>
          <a:p>
            <a:endParaRPr lang="en-US" dirty="0" smtClean="0"/>
          </a:p>
          <a:p>
            <a:r>
              <a:rPr lang="en-US" b="1" dirty="0" smtClean="0"/>
              <a:t>Audience</a:t>
            </a:r>
            <a:r>
              <a:rPr lang="en-US" dirty="0" smtClean="0"/>
              <a:t>: For whom the essay is written?  Does it target a general or specific group?</a:t>
            </a:r>
          </a:p>
          <a:p>
            <a:endParaRPr lang="en-US" dirty="0" smtClean="0"/>
          </a:p>
          <a:p>
            <a:r>
              <a:rPr lang="en-US" b="1" dirty="0" smtClean="0"/>
              <a:t>Tone</a:t>
            </a:r>
            <a:r>
              <a:rPr lang="en-US" dirty="0" smtClean="0"/>
              <a:t>: The author’s attitude toward his/her subject.  (serious, satirical, etc.)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Coherence</a:t>
            </a:r>
            <a:r>
              <a:rPr lang="en-US" dirty="0" smtClean="0"/>
              <a:t>: creating a smooth flow between sentences and between paragraphs.  </a:t>
            </a:r>
          </a:p>
          <a:p>
            <a:endParaRPr lang="en-US" dirty="0" smtClean="0"/>
          </a:p>
          <a:p>
            <a:pPr>
              <a:buNone/>
            </a:pPr>
            <a:r>
              <a:rPr lang="en-US" b="1" dirty="0" smtClean="0"/>
              <a:t>There are four ways to create coherence</a:t>
            </a:r>
            <a:r>
              <a:rPr lang="en-US" dirty="0" smtClean="0"/>
              <a:t>:</a:t>
            </a:r>
          </a:p>
          <a:p>
            <a:pPr marL="514350" lvl="0" indent="-514350">
              <a:buNone/>
            </a:pPr>
            <a:r>
              <a:rPr lang="en-US" b="1" dirty="0" smtClean="0"/>
              <a:t>(1) Use transitions</a:t>
            </a:r>
            <a:r>
              <a:rPr lang="en-US" dirty="0" smtClean="0"/>
              <a:t>: however, also, although, whereas, nevertheless, on the other hand…</a:t>
            </a:r>
          </a:p>
          <a:p>
            <a:pPr marL="514350" lvl="0" indent="-514350">
              <a:buAutoNum type="arabicParenBoth"/>
            </a:pPr>
            <a:endParaRPr lang="en-US" dirty="0" smtClean="0"/>
          </a:p>
          <a:p>
            <a:pPr marL="514350" indent="-514350">
              <a:buNone/>
            </a:pPr>
            <a:r>
              <a:rPr lang="en-US" b="1" dirty="0" smtClean="0"/>
              <a:t>(2) Repeat key words/phrases</a:t>
            </a:r>
            <a:r>
              <a:rPr lang="en-US" dirty="0" smtClean="0"/>
              <a:t>: these would be words/phrases linked to the main topic.  For example, an essay on the topic of school may repeat key words such as: school, students, teachers, etc.</a:t>
            </a:r>
          </a:p>
          <a:p>
            <a:pPr marL="514350" lvl="0" indent="-514350">
              <a:buAutoNum type="arabicParenBoth"/>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b="1" dirty="0" smtClean="0"/>
              <a:t>(3) Use pronoun reference</a:t>
            </a:r>
            <a:r>
              <a:rPr lang="en-US" dirty="0" smtClean="0"/>
              <a:t>: I, me you, he, him, she, her, it, we, us, they, them.</a:t>
            </a:r>
          </a:p>
          <a:p>
            <a:pPr lvl="0">
              <a:buNone/>
            </a:pPr>
            <a:endParaRPr lang="en-US" dirty="0" smtClean="0"/>
          </a:p>
          <a:p>
            <a:pPr lvl="0">
              <a:buNone/>
            </a:pPr>
            <a:r>
              <a:rPr lang="en-US" b="1" dirty="0" smtClean="0"/>
              <a:t>(4) Use parallel structure</a:t>
            </a:r>
            <a:r>
              <a:rPr lang="en-US" dirty="0" smtClean="0"/>
              <a:t>: using similar grammatical structure (usually within a sentence that is listing ideas).  For example:</a:t>
            </a:r>
          </a:p>
          <a:p>
            <a:pPr lvl="0">
              <a:buNone/>
            </a:pPr>
            <a:endParaRPr lang="en-US" sz="2000" dirty="0" smtClean="0"/>
          </a:p>
          <a:p>
            <a:r>
              <a:rPr lang="en-US" sz="2000" dirty="0" smtClean="0"/>
              <a:t>Error: I love </a:t>
            </a:r>
            <a:r>
              <a:rPr lang="en-US" sz="2000" u="sng" dirty="0" smtClean="0"/>
              <a:t>to jog</a:t>
            </a:r>
            <a:r>
              <a:rPr lang="en-US" sz="2000" dirty="0" smtClean="0"/>
              <a:t>, </a:t>
            </a:r>
            <a:r>
              <a:rPr lang="en-US" sz="2000" u="sng" dirty="0" smtClean="0"/>
              <a:t>swimming</a:t>
            </a:r>
            <a:r>
              <a:rPr lang="en-US" sz="2000" dirty="0" smtClean="0"/>
              <a:t>, and </a:t>
            </a:r>
            <a:r>
              <a:rPr lang="en-US" sz="2000" u="sng" dirty="0" smtClean="0"/>
              <a:t>skiing</a:t>
            </a:r>
            <a:r>
              <a:rPr lang="en-US" sz="2000" dirty="0" smtClean="0"/>
              <a:t>.</a:t>
            </a:r>
          </a:p>
          <a:p>
            <a:r>
              <a:rPr lang="en-US" sz="2000" dirty="0" smtClean="0"/>
              <a:t>Revision: I love </a:t>
            </a:r>
            <a:r>
              <a:rPr lang="en-US" sz="2000" u="sng" dirty="0" smtClean="0"/>
              <a:t>jogging</a:t>
            </a:r>
            <a:r>
              <a:rPr lang="en-US" sz="2000" dirty="0" smtClean="0"/>
              <a:t>, </a:t>
            </a:r>
            <a:r>
              <a:rPr lang="en-US" sz="2000" u="sng" dirty="0" smtClean="0"/>
              <a:t>swimming</a:t>
            </a:r>
            <a:r>
              <a:rPr lang="en-US" sz="2000" dirty="0" smtClean="0"/>
              <a:t>, and </a:t>
            </a:r>
            <a:r>
              <a:rPr lang="en-US" sz="2000" u="sng" dirty="0" smtClean="0"/>
              <a:t>skiing</a:t>
            </a:r>
            <a:r>
              <a:rPr lang="en-US" sz="2000" dirty="0" smtClean="0"/>
              <a:t>.</a:t>
            </a:r>
          </a:p>
          <a:p>
            <a:pPr lvl="0">
              <a:buNone/>
            </a:pPr>
            <a:endParaRPr lang="en-US" dirty="0" smtClean="0"/>
          </a:p>
          <a:p>
            <a:pPr lvl="0">
              <a:buNone/>
            </a:pPr>
            <a:endParaRPr lang="en-US" dirty="0" smtClean="0"/>
          </a:p>
          <a:p>
            <a:pPr lvl="0">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Emphasis:  </a:t>
            </a:r>
            <a:r>
              <a:rPr lang="en-US" dirty="0" smtClean="0"/>
              <a:t>Means that important elements in a paragraph are made to stand out.  Emphasis can be achieved by using these devices:</a:t>
            </a:r>
          </a:p>
          <a:p>
            <a:pPr>
              <a:buNone/>
            </a:pPr>
            <a:endParaRPr lang="en-US" u="sng" dirty="0" smtClean="0"/>
          </a:p>
          <a:p>
            <a:pPr lvl="0">
              <a:buNone/>
            </a:pPr>
            <a:r>
              <a:rPr lang="en-US" sz="1900" dirty="0" smtClean="0"/>
              <a:t> - A forceful topic sentence</a:t>
            </a:r>
            <a:endParaRPr lang="en-US" sz="1900" u="sng" dirty="0" smtClean="0"/>
          </a:p>
          <a:p>
            <a:pPr lvl="0">
              <a:buNone/>
            </a:pPr>
            <a:r>
              <a:rPr lang="en-US" sz="1900" dirty="0" smtClean="0"/>
              <a:t> - An effective conclusion (clinching sentence)</a:t>
            </a:r>
            <a:endParaRPr lang="en-US" sz="1900" u="sng" dirty="0" smtClean="0"/>
          </a:p>
          <a:p>
            <a:pPr lvl="0">
              <a:buNone/>
            </a:pPr>
            <a:r>
              <a:rPr lang="en-US" sz="1900" dirty="0" smtClean="0"/>
              <a:t> - Placement of key ideas near the beginning and end</a:t>
            </a:r>
            <a:endParaRPr lang="en-US" sz="1900" u="sng" dirty="0" smtClean="0"/>
          </a:p>
          <a:p>
            <a:pPr lvl="0">
              <a:buNone/>
            </a:pPr>
            <a:r>
              <a:rPr lang="en-US" sz="1900" dirty="0" smtClean="0"/>
              <a:t> - Elaboration with supporting details and examples</a:t>
            </a:r>
            <a:endParaRPr lang="en-US" sz="1900" u="sng" dirty="0" smtClean="0"/>
          </a:p>
          <a:p>
            <a:pPr lvl="0">
              <a:buNone/>
            </a:pPr>
            <a:r>
              <a:rPr lang="en-US" sz="1900" dirty="0" smtClean="0"/>
              <a:t> - Comparison and contrast</a:t>
            </a:r>
            <a:endParaRPr lang="en-US" sz="1900" u="sng" dirty="0" smtClean="0"/>
          </a:p>
          <a:p>
            <a:pPr lvl="0">
              <a:buNone/>
            </a:pPr>
            <a:r>
              <a:rPr lang="en-US" sz="1900" dirty="0" smtClean="0"/>
              <a:t> - Purposeful repetition of words and phrases</a:t>
            </a:r>
            <a:endParaRPr lang="en-US" sz="1900" u="sng" dirty="0" smtClean="0"/>
          </a:p>
          <a:p>
            <a:pPr lvl="0">
              <a:buNone/>
            </a:pPr>
            <a:r>
              <a:rPr lang="en-US" sz="1900" dirty="0" smtClean="0"/>
              <a:t> - Repetition of words with similar meaning (synonyms)</a:t>
            </a:r>
            <a:endParaRPr lang="en-US" sz="1900" u="sng" dirty="0" smtClean="0"/>
          </a:p>
          <a:p>
            <a:pPr lvl="0">
              <a:buNone/>
            </a:pPr>
            <a:r>
              <a:rPr lang="en-US" sz="1900" dirty="0" smtClean="0"/>
              <a:t> - Repetition of grammatical structure (parallelism)</a:t>
            </a:r>
            <a:endParaRPr lang="en-US" sz="1900" u="sng" dirty="0" smtClean="0"/>
          </a:p>
          <a:p>
            <a:pPr lvl="0">
              <a:buNone/>
            </a:pPr>
            <a:r>
              <a:rPr lang="en-US" sz="1900" dirty="0" smtClean="0"/>
              <a:t> - Repetition and restatement of sentences</a:t>
            </a:r>
            <a:endParaRPr lang="en-US" sz="1900" u="sng" dirty="0" smtClean="0"/>
          </a:p>
          <a:p>
            <a:pPr lvl="0">
              <a:buNone/>
            </a:pPr>
            <a:r>
              <a:rPr lang="en-US" sz="1900" dirty="0" smtClean="0"/>
              <a:t> </a:t>
            </a:r>
            <a:endParaRPr lang="en-US" sz="1900" u="sng"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Other emphatic devices:</a:t>
            </a:r>
          </a:p>
          <a:p>
            <a:pPr>
              <a:buFontTx/>
              <a:buChar char="-"/>
            </a:pPr>
            <a:r>
              <a:rPr lang="en-US" sz="1800" dirty="0" smtClean="0"/>
              <a:t>listing: numerical order; bullets.</a:t>
            </a:r>
          </a:p>
          <a:p>
            <a:pPr>
              <a:buFontTx/>
              <a:buChar char="-"/>
            </a:pPr>
            <a:r>
              <a:rPr lang="en-US" sz="1800" dirty="0" smtClean="0"/>
              <a:t>Font: bold; unusual capitalization; italics; underline.</a:t>
            </a:r>
          </a:p>
          <a:p>
            <a:pPr>
              <a:buFontTx/>
              <a:buChar char="-"/>
            </a:pPr>
            <a:r>
              <a:rPr lang="en-US" sz="1800" dirty="0" smtClean="0"/>
              <a:t>Punctuation – dash; colon; exclamation mark; ellipsis; brackets.</a:t>
            </a:r>
          </a:p>
          <a:p>
            <a:pPr>
              <a:buFontTx/>
              <a:buChar char="-"/>
            </a:pPr>
            <a:r>
              <a:rPr lang="en-US" sz="1800" dirty="0" smtClean="0"/>
              <a:t>Short sentences; sentence fragments.</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Unity:  oneness of effect (staying on topic).  </a:t>
            </a:r>
          </a:p>
          <a:p>
            <a:pPr>
              <a:buNone/>
            </a:pPr>
            <a:endParaRPr lang="en-US" b="1" u="sng" dirty="0" smtClean="0"/>
          </a:p>
          <a:p>
            <a:pPr>
              <a:buNone/>
            </a:pPr>
            <a:r>
              <a:rPr lang="en-US" dirty="0" smtClean="0"/>
              <a:t>Techniques for creating a unified essay:</a:t>
            </a:r>
          </a:p>
          <a:p>
            <a:pPr>
              <a:buNone/>
            </a:pPr>
            <a:r>
              <a:rPr lang="en-US" dirty="0" smtClean="0"/>
              <a:t>(1) Strong thesis statement.</a:t>
            </a:r>
          </a:p>
          <a:p>
            <a:pPr lvl="0">
              <a:buNone/>
            </a:pPr>
            <a:r>
              <a:rPr lang="en-US" dirty="0" smtClean="0"/>
              <a:t>(2) Use of topic sentences.</a:t>
            </a:r>
          </a:p>
          <a:p>
            <a:pPr lvl="0">
              <a:buNone/>
            </a:pPr>
            <a:r>
              <a:rPr lang="en-US" dirty="0" smtClean="0"/>
              <a:t>(3) Relevant supporting examples.</a:t>
            </a:r>
          </a:p>
          <a:p>
            <a:pPr lvl="0">
              <a:buNone/>
            </a:pPr>
            <a:r>
              <a:rPr lang="en-US" dirty="0" smtClean="0"/>
              <a:t>(4) Repetition – key words and phrases.</a:t>
            </a:r>
          </a:p>
          <a:p>
            <a:pPr lvl="0">
              <a:buNone/>
            </a:pPr>
            <a:r>
              <a:rPr lang="en-US" dirty="0" smtClean="0"/>
              <a:t>(5) Closing by Return.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Style</a:t>
            </a:r>
            <a:endParaRPr lang="en-CA" dirty="0"/>
          </a:p>
        </p:txBody>
      </p:sp>
      <p:sp>
        <p:nvSpPr>
          <p:cNvPr id="3" name="Content Placeholder 2"/>
          <p:cNvSpPr>
            <a:spLocks noGrp="1"/>
          </p:cNvSpPr>
          <p:nvPr>
            <p:ph idx="1"/>
          </p:nvPr>
        </p:nvSpPr>
        <p:spPr/>
        <p:txBody>
          <a:bodyPr>
            <a:normAutofit fontScale="92500" lnSpcReduction="10000"/>
          </a:bodyPr>
          <a:lstStyle/>
          <a:p>
            <a:r>
              <a:rPr lang="en-US" b="1" dirty="0" smtClean="0"/>
              <a:t>Jargon </a:t>
            </a:r>
            <a:r>
              <a:rPr lang="en-US" dirty="0" smtClean="0"/>
              <a:t>– the language, especially the vocabulary, peculiar to a particular trade, profession or group (ex. medical jargon).</a:t>
            </a:r>
            <a:endParaRPr lang="en-US" b="1" dirty="0" smtClean="0"/>
          </a:p>
          <a:p>
            <a:r>
              <a:rPr lang="en-US" b="1" dirty="0" smtClean="0"/>
              <a:t>Colloquial</a:t>
            </a:r>
            <a:r>
              <a:rPr lang="en-US" dirty="0" smtClean="0"/>
              <a:t> - Words, phrases and expressions used in everyday conversation; it is relaxed and informal rather than literary and formal.</a:t>
            </a:r>
          </a:p>
          <a:p>
            <a:r>
              <a:rPr lang="en-US" b="1" dirty="0" smtClean="0"/>
              <a:t>Dialect - </a:t>
            </a:r>
            <a:r>
              <a:rPr lang="en-US" dirty="0" smtClean="0"/>
              <a:t>A way of speaking or a variation on language unique to a particular people or to one region or social group.</a:t>
            </a:r>
            <a:endParaRPr lang="en-US" b="1" dirty="0" smtClean="0"/>
          </a:p>
          <a:p>
            <a:r>
              <a:rPr lang="en-US" b="1" dirty="0" smtClean="0"/>
              <a:t>Euphemisms – </a:t>
            </a:r>
            <a:r>
              <a:rPr lang="en-US" dirty="0" smtClean="0"/>
              <a:t>the substitution of a mild, indirect or vague expression for one thought to be offensive, harsh or blunt (ex. “To pass away” is a euphemism for “to die”).</a:t>
            </a:r>
            <a:endParaRPr lang="en-US" b="1" dirty="0" smtClean="0"/>
          </a:p>
          <a:p>
            <a:endParaRPr lang="en-US" dirty="0" smtClean="0"/>
          </a:p>
          <a:p>
            <a:pPr>
              <a:buNone/>
            </a:pP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b="1" dirty="0" smtClean="0"/>
              <a:t>Formal</a:t>
            </a:r>
            <a:r>
              <a:rPr lang="en-US" dirty="0" smtClean="0"/>
              <a:t> - Often more serious treatment of a subject, sticking to the rules of English grammar.</a:t>
            </a:r>
          </a:p>
          <a:p>
            <a:r>
              <a:rPr lang="en-US" b="1" dirty="0" smtClean="0"/>
              <a:t>Informal</a:t>
            </a:r>
            <a:r>
              <a:rPr lang="en-US" dirty="0" smtClean="0"/>
              <a:t>- Often expressed in conversational style.</a:t>
            </a:r>
          </a:p>
          <a:p>
            <a:pPr lvl="0"/>
            <a:r>
              <a:rPr lang="en-US" b="1" dirty="0" smtClean="0"/>
              <a:t>Slang</a:t>
            </a:r>
            <a:r>
              <a:rPr lang="en-US" dirty="0" smtClean="0"/>
              <a:t> - Words and phrases vary because of particular age groups, geographical locations, occupations, etc.  (ex. Flipping out).</a:t>
            </a:r>
            <a:endParaRPr lang="en-CA" dirty="0" smtClean="0"/>
          </a:p>
          <a:p>
            <a:pPr>
              <a:buNone/>
            </a:pP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essays</a:t>
            </a:r>
            <a:r>
              <a:rPr lang="en-US" dirty="0" smtClean="0"/>
              <a:t>:</a:t>
            </a:r>
            <a:endParaRPr lang="en-US" dirty="0"/>
          </a:p>
        </p:txBody>
      </p:sp>
      <p:sp>
        <p:nvSpPr>
          <p:cNvPr id="3" name="Content Placeholder 2"/>
          <p:cNvSpPr>
            <a:spLocks noGrp="1"/>
          </p:cNvSpPr>
          <p:nvPr>
            <p:ph idx="1"/>
          </p:nvPr>
        </p:nvSpPr>
        <p:spPr/>
        <p:txBody>
          <a:bodyPr/>
          <a:lstStyle/>
          <a:p>
            <a:pPr lvl="0"/>
            <a:r>
              <a:rPr lang="en-US" sz="3200" b="1" u="sng" dirty="0" smtClean="0"/>
              <a:t>Narrative</a:t>
            </a:r>
            <a:r>
              <a:rPr lang="en-US" sz="3200" dirty="0" smtClean="0"/>
              <a:t>:  an essay that tells a story of an event or experience.</a:t>
            </a:r>
          </a:p>
          <a:p>
            <a:pPr lvl="0"/>
            <a:endParaRPr lang="en-US" sz="3200" dirty="0" smtClean="0"/>
          </a:p>
          <a:p>
            <a:r>
              <a:rPr lang="en-US" sz="3200" b="1" u="sng" dirty="0" smtClean="0"/>
              <a:t>Descriptive</a:t>
            </a:r>
            <a:r>
              <a:rPr lang="en-US" sz="3200" dirty="0" smtClean="0"/>
              <a:t>: an essay that describes a person, place, event or object.</a:t>
            </a:r>
          </a:p>
          <a:p>
            <a:pPr lvl="0"/>
            <a:endParaRPr lang="en-US" sz="3200" dirty="0" smtClean="0"/>
          </a:p>
          <a:p>
            <a:pPr lvl="0"/>
            <a:r>
              <a:rPr lang="en-US" sz="3200" b="1" u="sng" dirty="0" smtClean="0"/>
              <a:t>Expository</a:t>
            </a:r>
            <a:r>
              <a:rPr lang="en-US" sz="3200" dirty="0" smtClean="0"/>
              <a:t>: an essay that explains a subject.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Narrative Essays</a:t>
            </a:r>
            <a:endParaRPr lang="en-CA" dirty="0"/>
          </a:p>
        </p:txBody>
      </p:sp>
      <p:sp>
        <p:nvSpPr>
          <p:cNvPr id="3" name="Content Placeholder 2"/>
          <p:cNvSpPr>
            <a:spLocks noGrp="1"/>
          </p:cNvSpPr>
          <p:nvPr>
            <p:ph idx="1"/>
          </p:nvPr>
        </p:nvSpPr>
        <p:spPr/>
        <p:txBody>
          <a:bodyPr/>
          <a:lstStyle/>
          <a:p>
            <a:r>
              <a:rPr lang="en-US" dirty="0" smtClean="0"/>
              <a:t>Involves telling a story; it has plot.</a:t>
            </a:r>
          </a:p>
          <a:p>
            <a:r>
              <a:rPr lang="en-US" dirty="0" smtClean="0"/>
              <a:t>The events are arranged in some suitable time sequence. </a:t>
            </a:r>
          </a:p>
          <a:p>
            <a:r>
              <a:rPr lang="en-US" dirty="0" smtClean="0"/>
              <a:t>It has an exposition (introduction to characters, conflict and setting), rising action, climax, falling action and resolution.</a:t>
            </a:r>
          </a:p>
          <a:p>
            <a:r>
              <a:rPr lang="en-US" dirty="0" smtClean="0"/>
              <a:t>Point of view.</a:t>
            </a:r>
          </a:p>
          <a:p>
            <a:r>
              <a:rPr lang="en-US" dirty="0" smtClean="0"/>
              <a:t>5 W’s – who, what, when, where and why.</a:t>
            </a:r>
          </a:p>
          <a:p>
            <a:r>
              <a:rPr lang="en-US" dirty="0" smtClean="0"/>
              <a:t>Character development and change.</a:t>
            </a:r>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Chronological order.</a:t>
            </a:r>
          </a:p>
          <a:p>
            <a:r>
              <a:rPr lang="en-US" dirty="0" smtClean="0"/>
              <a:t>Suspense (may contain).</a:t>
            </a:r>
          </a:p>
          <a:p>
            <a:r>
              <a:rPr lang="en-US" dirty="0" smtClean="0"/>
              <a:t>Flashback (may contain).</a:t>
            </a:r>
          </a:p>
          <a:p>
            <a:r>
              <a:rPr lang="en-US" dirty="0" smtClean="0"/>
              <a:t>Tone – establish at beginning.</a:t>
            </a:r>
          </a:p>
          <a:p>
            <a:r>
              <a:rPr lang="en-US" dirty="0" smtClean="0"/>
              <a:t>Diction.</a:t>
            </a:r>
          </a:p>
          <a:p>
            <a:r>
              <a:rPr lang="en-US" dirty="0" smtClean="0"/>
              <a:t>Style – various sentence types.</a:t>
            </a:r>
          </a:p>
          <a:p>
            <a:r>
              <a:rPr lang="en-US" dirty="0" smtClean="0"/>
              <a:t>Dialogue: advances the narrative; sets tone and atmosphere, reflects the nature of the characters; develops relationships between the characters.</a:t>
            </a:r>
          </a:p>
          <a:p>
            <a:pPr>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Figurative language  (may contain)– simile; metaphor; and personification.</a:t>
            </a:r>
          </a:p>
          <a:p>
            <a:r>
              <a:rPr lang="en-US" dirty="0" smtClean="0"/>
              <a:t>Coherence.</a:t>
            </a:r>
          </a:p>
          <a:p>
            <a:r>
              <a:rPr lang="en-US" dirty="0" smtClean="0"/>
              <a:t>Unity.</a:t>
            </a:r>
          </a:p>
          <a:p>
            <a:r>
              <a:rPr lang="en-US" dirty="0" smtClean="0"/>
              <a:t>Temporal references – refers to time – later; hour after hour; later that evening.</a:t>
            </a:r>
          </a:p>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Descriptive Essays</a:t>
            </a:r>
            <a:endParaRPr lang="en-CA" dirty="0"/>
          </a:p>
        </p:txBody>
      </p:sp>
      <p:sp>
        <p:nvSpPr>
          <p:cNvPr id="3" name="Content Placeholder 2"/>
          <p:cNvSpPr>
            <a:spLocks noGrp="1"/>
          </p:cNvSpPr>
          <p:nvPr>
            <p:ph idx="1"/>
          </p:nvPr>
        </p:nvSpPr>
        <p:spPr/>
        <p:txBody>
          <a:bodyPr/>
          <a:lstStyle/>
          <a:p>
            <a:r>
              <a:rPr lang="en-CA" dirty="0" smtClean="0"/>
              <a:t>Involves observing a person, object, or scene and relating what has been observed to the reader.</a:t>
            </a:r>
          </a:p>
          <a:p>
            <a:r>
              <a:rPr lang="en-CA" dirty="0" smtClean="0"/>
              <a:t>Technical description: deals with facts and avoids references to any feelings.  It deals with concrete things – height, weight, color.</a:t>
            </a:r>
          </a:p>
          <a:p>
            <a:r>
              <a:rPr lang="en-CA" dirty="0" smtClean="0"/>
              <a:t>Emotive description – reveals feelings that the person or object being described evokes in the observer.  It uses figurative language.  It also evokes use of colourful language  such as vivid nouns, verbs, adjectives and adverbs.</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Dominant impression – such as beauty, loneliness, excitement, confusion or fear.</a:t>
            </a:r>
          </a:p>
          <a:p>
            <a:r>
              <a:rPr lang="en-CA" dirty="0" smtClean="0"/>
              <a:t>Imagery – sight, sound, touch, taste, smell.</a:t>
            </a:r>
          </a:p>
          <a:p>
            <a:pPr>
              <a:buNone/>
            </a:pP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types of expository essays:</a:t>
            </a:r>
            <a:endParaRPr lang="en-US" dirty="0"/>
          </a:p>
        </p:txBody>
      </p:sp>
      <p:sp>
        <p:nvSpPr>
          <p:cNvPr id="3" name="Content Placeholder 2"/>
          <p:cNvSpPr>
            <a:spLocks noGrp="1"/>
          </p:cNvSpPr>
          <p:nvPr>
            <p:ph idx="1"/>
          </p:nvPr>
        </p:nvSpPr>
        <p:spPr/>
        <p:txBody>
          <a:bodyPr/>
          <a:lstStyle/>
          <a:p>
            <a:pPr lvl="0">
              <a:buNone/>
            </a:pPr>
            <a:r>
              <a:rPr lang="en-US" b="1" dirty="0" smtClean="0"/>
              <a:t>(1) Example and Illustration</a:t>
            </a:r>
            <a:r>
              <a:rPr lang="en-US" dirty="0" smtClean="0"/>
              <a:t> – are used to support an idea, reinforce a contention or clarify some topic.</a:t>
            </a:r>
          </a:p>
          <a:p>
            <a:pPr lvl="0">
              <a:buNone/>
            </a:pPr>
            <a:r>
              <a:rPr lang="en-US" b="1" dirty="0" smtClean="0"/>
              <a:t>(2) Cause and Effect</a:t>
            </a:r>
            <a:r>
              <a:rPr lang="en-US" dirty="0" smtClean="0"/>
              <a:t> – are interdependent relationships; they attempt to answer the why and what of a situation; the cause is considered the reason behind a situation; the effect is what happens because of the cause.</a:t>
            </a:r>
          </a:p>
          <a:p>
            <a:pPr lvl="0">
              <a:buNone/>
            </a:pPr>
            <a:r>
              <a:rPr lang="en-US" b="1" dirty="0" smtClean="0"/>
              <a:t>(3) Process Analysis </a:t>
            </a:r>
            <a:r>
              <a:rPr lang="en-US" dirty="0" smtClean="0"/>
              <a:t>– gives directions and/or simply provides information about how to perform a particular task; how something works or happens.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smtClean="0"/>
              <a:t>(4) Classification and Division </a:t>
            </a:r>
            <a:r>
              <a:rPr lang="en-US" dirty="0" smtClean="0"/>
              <a:t>– is a means whereby items, information and ideas are organized; classification sorts or puts things in categories; division attempts to analyze the parts or sections into which something is divided.</a:t>
            </a:r>
          </a:p>
          <a:p>
            <a:pPr lvl="0">
              <a:buNone/>
            </a:pPr>
            <a:r>
              <a:rPr lang="en-US" b="1" dirty="0" smtClean="0"/>
              <a:t>(5) Comparison and Contrast </a:t>
            </a:r>
            <a:r>
              <a:rPr lang="en-US" dirty="0" smtClean="0"/>
              <a:t>– uses similarities and differences, or a combination of the two, to illustrate and discuss an idea.</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1083</Words>
  <Application>Microsoft Office PowerPoint</Application>
  <PresentationFormat>On-screen Show (4:3)</PresentationFormat>
  <Paragraphs>109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Constantia</vt:lpstr>
      <vt:lpstr>Wingdings 2</vt:lpstr>
      <vt:lpstr>Flow</vt:lpstr>
      <vt:lpstr>Essay Analysis Notes</vt:lpstr>
      <vt:lpstr>Types of essays:</vt:lpstr>
      <vt:lpstr>Characteristics of Narrative Essays</vt:lpstr>
      <vt:lpstr>PowerPoint Presentation</vt:lpstr>
      <vt:lpstr>PowerPoint Presentation</vt:lpstr>
      <vt:lpstr>Characteristics of Descriptive Essays</vt:lpstr>
      <vt:lpstr>PowerPoint Presentation</vt:lpstr>
      <vt:lpstr>5 types of expository essays:</vt:lpstr>
      <vt:lpstr>PowerPoint Presentation</vt:lpstr>
      <vt:lpstr>PowerPoint Presentation</vt:lpstr>
      <vt:lpstr>Common Terms used to analyze essays: </vt:lpstr>
      <vt:lpstr>PowerPoint Presentation</vt:lpstr>
      <vt:lpstr>PowerPoint Presentation</vt:lpstr>
      <vt:lpstr>PowerPoint Presentation</vt:lpstr>
      <vt:lpstr>PowerPoint Presentation</vt:lpstr>
      <vt:lpstr>PowerPoint Presentation</vt:lpstr>
      <vt:lpstr>Language Style</vt:lpstr>
      <vt:lpstr>PowerPoint Presentation</vt:lpstr>
    </vt:vector>
  </TitlesOfParts>
  <Company>ESDNL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Analysis Notes</dc:title>
  <dc:creator>cchaulk</dc:creator>
  <cp:lastModifiedBy>Chaulk Carolyn</cp:lastModifiedBy>
  <cp:revision>14</cp:revision>
  <dcterms:created xsi:type="dcterms:W3CDTF">2012-03-16T13:09:44Z</dcterms:created>
  <dcterms:modified xsi:type="dcterms:W3CDTF">2016-10-20T15:04:44Z</dcterms:modified>
</cp:coreProperties>
</file>